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8" r:id="rId5"/>
    <p:sldId id="261" r:id="rId6"/>
    <p:sldId id="270" r:id="rId7"/>
    <p:sldId id="260" r:id="rId8"/>
    <p:sldId id="264" r:id="rId9"/>
    <p:sldId id="262" r:id="rId10"/>
    <p:sldId id="263" r:id="rId11"/>
    <p:sldId id="265" r:id="rId12"/>
    <p:sldId id="266" r:id="rId13"/>
    <p:sldId id="267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5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4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41F4D-F944-4D76-B7A4-CFA6A12E4C90}" type="doc">
      <dgm:prSet loTypeId="urn:microsoft.com/office/officeart/2005/8/layout/vList6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D1BB0581-EDD1-4776-A927-910418255B31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Подготовительная часть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C1923B2-6627-451E-96ED-D5D9FA1B1B5A}" type="parTrans" cxnId="{1C9878A2-1A71-42EA-8E48-D803D7606E9D}">
      <dgm:prSet/>
      <dgm:spPr/>
      <dgm:t>
        <a:bodyPr/>
        <a:lstStyle/>
        <a:p>
          <a:endParaRPr lang="ru-RU"/>
        </a:p>
      </dgm:t>
    </dgm:pt>
    <dgm:pt modelId="{A7262DDB-41FB-462D-AB40-2455DE3DB3E4}" type="sibTrans" cxnId="{1C9878A2-1A71-42EA-8E48-D803D7606E9D}">
      <dgm:prSet/>
      <dgm:spPr/>
      <dgm:t>
        <a:bodyPr/>
        <a:lstStyle/>
        <a:p>
          <a:endParaRPr lang="ru-RU"/>
        </a:p>
      </dgm:t>
    </dgm:pt>
    <dgm:pt modelId="{599235CE-C1F4-425E-9DD3-9BD87116F27C}">
      <dgm:prSet phldrT="[Текст]" custT="1"/>
      <dgm:spPr/>
      <dgm:t>
        <a:bodyPr/>
        <a:lstStyle/>
        <a:p>
          <a:pPr eaLnBrk="1" latinLnBrk="0">
            <a:lnSpc>
              <a:spcPct val="90000"/>
            </a:lnSpc>
            <a:spcAft>
              <a:spcPct val="35000"/>
            </a:spcAft>
          </a:pPr>
          <a:endParaRPr lang="ru-RU" sz="3200" b="1" dirty="0" smtClean="0">
            <a:latin typeface="Times New Roman" pitchFamily="18" charset="0"/>
            <a:cs typeface="Times New Roman" pitchFamily="18" charset="0"/>
          </a:endParaRPr>
        </a:p>
        <a:p>
          <a:pPr eaLnBrk="1" latinLnBrk="0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Практическая</a:t>
          </a:r>
        </a:p>
        <a:p>
          <a:pPr eaLnBrk="1" latinLnBrk="0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часть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2300" dirty="0"/>
        </a:p>
      </dgm:t>
    </dgm:pt>
    <dgm:pt modelId="{3675F120-1DFF-426C-B4DF-0928F50F9EE8}" type="parTrans" cxnId="{2B791A6C-E221-4058-838B-A60083433C26}">
      <dgm:prSet/>
      <dgm:spPr/>
      <dgm:t>
        <a:bodyPr/>
        <a:lstStyle/>
        <a:p>
          <a:endParaRPr lang="ru-RU"/>
        </a:p>
      </dgm:t>
    </dgm:pt>
    <dgm:pt modelId="{8E0796F3-0373-460B-BC78-D39BC7EBACBB}" type="sibTrans" cxnId="{2B791A6C-E221-4058-838B-A60083433C26}">
      <dgm:prSet/>
      <dgm:spPr/>
      <dgm:t>
        <a:bodyPr/>
        <a:lstStyle/>
        <a:p>
          <a:endParaRPr lang="ru-RU"/>
        </a:p>
      </dgm:t>
    </dgm:pt>
    <dgm:pt modelId="{21174F2B-7CCD-4E1F-84E0-A5139ADC9252}">
      <dgm:prSet custT="1"/>
      <dgm:spPr/>
      <dgm:t>
        <a:bodyPr/>
        <a:lstStyle/>
        <a:p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Разработка программы методического сопровождения педагогов, способствующего эффективному взаимодействию ДОУ с семьями воспитанников. </a:t>
          </a:r>
          <a:endParaRPr lang="ru-RU" sz="20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936C74-F961-42CF-B0F6-E664B063B3CF}" type="parTrans" cxnId="{CC8B89F8-B4DC-41D0-A9DC-A2AC84AE3DE9}">
      <dgm:prSet/>
      <dgm:spPr/>
      <dgm:t>
        <a:bodyPr/>
        <a:lstStyle/>
        <a:p>
          <a:endParaRPr lang="ru-RU"/>
        </a:p>
      </dgm:t>
    </dgm:pt>
    <dgm:pt modelId="{AB16DB93-38B9-4D46-9BE2-009538242682}" type="sibTrans" cxnId="{CC8B89F8-B4DC-41D0-A9DC-A2AC84AE3DE9}">
      <dgm:prSet/>
      <dgm:spPr/>
      <dgm:t>
        <a:bodyPr/>
        <a:lstStyle/>
        <a:p>
          <a:endParaRPr lang="ru-RU"/>
        </a:p>
      </dgm:t>
    </dgm:pt>
    <dgm:pt modelId="{43196C20-F41F-497C-8615-8F197B141C3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smtClean="0">
              <a:latin typeface="Times New Roman" pitchFamily="18" charset="0"/>
              <a:cs typeface="Times New Roman" pitchFamily="18" charset="0"/>
            </a:rPr>
            <a:t>Аналитическая часть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5B5A940-CEC7-44DD-A4F7-A33BDE9E149F}" type="parTrans" cxnId="{1BF32BAB-8FEC-47AD-870C-636E6B1D15FE}">
      <dgm:prSet/>
      <dgm:spPr/>
      <dgm:t>
        <a:bodyPr/>
        <a:lstStyle/>
        <a:p>
          <a:endParaRPr lang="ru-RU"/>
        </a:p>
      </dgm:t>
    </dgm:pt>
    <dgm:pt modelId="{3D61AF0C-B014-45E0-B64F-520EE278F182}" type="sibTrans" cxnId="{1BF32BAB-8FEC-47AD-870C-636E6B1D15FE}">
      <dgm:prSet/>
      <dgm:spPr/>
      <dgm:t>
        <a:bodyPr/>
        <a:lstStyle/>
        <a:p>
          <a:endParaRPr lang="ru-RU"/>
        </a:p>
      </dgm:t>
    </dgm:pt>
    <dgm:pt modelId="{B8D0814C-ADF3-44C8-8716-90106CA3910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Организация процесса повышения профессиональной компетентности педагогов ДОУ.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5DFE86F1-EEFA-4A9C-8D53-EB9C3B54A352}" type="parTrans" cxnId="{50F37DB8-A036-4AB8-846C-CCBBE4E1D976}">
      <dgm:prSet/>
      <dgm:spPr/>
      <dgm:t>
        <a:bodyPr/>
        <a:lstStyle/>
        <a:p>
          <a:endParaRPr lang="ru-RU"/>
        </a:p>
      </dgm:t>
    </dgm:pt>
    <dgm:pt modelId="{79A43925-DC77-45E7-9930-80A9EF6C852D}" type="sibTrans" cxnId="{50F37DB8-A036-4AB8-846C-CCBBE4E1D976}">
      <dgm:prSet/>
      <dgm:spPr/>
      <dgm:t>
        <a:bodyPr/>
        <a:lstStyle/>
        <a:p>
          <a:endParaRPr lang="ru-RU"/>
        </a:p>
      </dgm:t>
    </dgm:pt>
    <dgm:pt modelId="{A3E650C5-6550-4251-92D1-B223C9A03CAE}">
      <dgm:prSet custT="1"/>
      <dgm:spPr/>
      <dgm:t>
        <a:bodyPr/>
        <a:lstStyle/>
        <a:p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Ведение бортового журнала</a:t>
          </a:r>
          <a:endParaRPr lang="ru-RU" sz="20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36DC87-D139-47E8-AB8A-A91F69111202}" type="parTrans" cxnId="{3DD51A3B-247F-4335-891E-BD2125320B24}">
      <dgm:prSet/>
      <dgm:spPr/>
      <dgm:t>
        <a:bodyPr/>
        <a:lstStyle/>
        <a:p>
          <a:endParaRPr lang="ru-RU"/>
        </a:p>
      </dgm:t>
    </dgm:pt>
    <dgm:pt modelId="{D66B7033-C654-44B6-A474-99CB3B54AF4F}" type="sibTrans" cxnId="{3DD51A3B-247F-4335-891E-BD2125320B24}">
      <dgm:prSet/>
      <dgm:spPr/>
      <dgm:t>
        <a:bodyPr/>
        <a:lstStyle/>
        <a:p>
          <a:endParaRPr lang="ru-RU"/>
        </a:p>
      </dgm:t>
    </dgm:pt>
    <dgm:pt modelId="{2F5AFB85-A41B-44C8-8AAA-95750FE6D178}">
      <dgm:prSet custT="1"/>
      <dgm:spPr/>
      <dgm:t>
        <a:bodyPr/>
        <a:lstStyle/>
        <a:p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20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D1D0FD-7067-4E6B-9542-7B1A900A554A}" type="parTrans" cxnId="{0A9E1D83-3F94-4567-A460-460FD9AF85DE}">
      <dgm:prSet/>
      <dgm:spPr/>
      <dgm:t>
        <a:bodyPr/>
        <a:lstStyle/>
        <a:p>
          <a:endParaRPr lang="ru-RU"/>
        </a:p>
      </dgm:t>
    </dgm:pt>
    <dgm:pt modelId="{7D128687-0D76-49E6-B827-003C0787F442}" type="sibTrans" cxnId="{0A9E1D83-3F94-4567-A460-460FD9AF85DE}">
      <dgm:prSet/>
      <dgm:spPr/>
      <dgm:t>
        <a:bodyPr/>
        <a:lstStyle/>
        <a:p>
          <a:endParaRPr lang="ru-RU"/>
        </a:p>
      </dgm:t>
    </dgm:pt>
    <dgm:pt modelId="{588657C6-3EC5-4E68-9884-CDB6285CC684}">
      <dgm:prSet custT="1"/>
      <dgm:spPr/>
      <dgm:t>
        <a:bodyPr/>
        <a:lstStyle/>
        <a:p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Сбор и анализ статистических данных</a:t>
          </a:r>
          <a:endParaRPr lang="ru-RU" sz="20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0CC2F2-367B-49D6-B885-85F12E4294FE}" type="parTrans" cxnId="{2B1B2C22-A632-4A29-9CAF-51901F872BC2}">
      <dgm:prSet/>
      <dgm:spPr/>
      <dgm:t>
        <a:bodyPr/>
        <a:lstStyle/>
        <a:p>
          <a:endParaRPr lang="ru-RU"/>
        </a:p>
      </dgm:t>
    </dgm:pt>
    <dgm:pt modelId="{C4B65741-9194-4A58-AA50-B4FFC03A3841}" type="sibTrans" cxnId="{2B1B2C22-A632-4A29-9CAF-51901F872BC2}">
      <dgm:prSet/>
      <dgm:spPr/>
      <dgm:t>
        <a:bodyPr/>
        <a:lstStyle/>
        <a:p>
          <a:endParaRPr lang="ru-RU"/>
        </a:p>
      </dgm:t>
    </dgm:pt>
    <dgm:pt modelId="{13E7A2A8-33E4-44D5-B23D-86D7D32AFC06}">
      <dgm:prSet custT="1"/>
      <dgm:spPr/>
      <dgm:t>
        <a:bodyPr/>
        <a:lstStyle/>
        <a:p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Подведение итогов   этапов реализации</a:t>
          </a:r>
          <a:endParaRPr lang="ru-RU" sz="20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10BAC2-A113-4A02-B823-057ED62CE4A4}" type="parTrans" cxnId="{7FC5ACDD-79E1-4B9C-B6D6-409AFC704C65}">
      <dgm:prSet/>
      <dgm:spPr/>
      <dgm:t>
        <a:bodyPr/>
        <a:lstStyle/>
        <a:p>
          <a:endParaRPr lang="ru-RU"/>
        </a:p>
      </dgm:t>
    </dgm:pt>
    <dgm:pt modelId="{AE023011-822F-405C-9B85-19FCE4507FFF}" type="sibTrans" cxnId="{7FC5ACDD-79E1-4B9C-B6D6-409AFC704C65}">
      <dgm:prSet/>
      <dgm:spPr/>
      <dgm:t>
        <a:bodyPr/>
        <a:lstStyle/>
        <a:p>
          <a:endParaRPr lang="ru-RU"/>
        </a:p>
      </dgm:t>
    </dgm:pt>
    <dgm:pt modelId="{39C61F69-F2AA-4A80-8A67-4ABC5C7252F7}" type="pres">
      <dgm:prSet presAssocID="{74F41F4D-F944-4D76-B7A4-CFA6A12E4C9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F652EA-A621-48FF-8343-B322A315DE2C}" type="pres">
      <dgm:prSet presAssocID="{D1BB0581-EDD1-4776-A927-910418255B31}" presName="linNode" presStyleCnt="0"/>
      <dgm:spPr/>
    </dgm:pt>
    <dgm:pt modelId="{ACF14855-6E3D-4DAD-8A27-705AFC35722D}" type="pres">
      <dgm:prSet presAssocID="{D1BB0581-EDD1-4776-A927-910418255B31}" presName="parentShp" presStyleLbl="node1" presStyleIdx="0" presStyleCnt="3" custScaleX="107207" custScaleY="85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7ECA7-5740-4F4A-B3B4-3AC04218E7E1}" type="pres">
      <dgm:prSet presAssocID="{D1BB0581-EDD1-4776-A927-910418255B3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FDAA2-0E39-412E-BCDC-9C83B49CEEDD}" type="pres">
      <dgm:prSet presAssocID="{A7262DDB-41FB-462D-AB40-2455DE3DB3E4}" presName="spacing" presStyleCnt="0"/>
      <dgm:spPr/>
    </dgm:pt>
    <dgm:pt modelId="{5304A107-CA37-4A53-B0E7-A7D02D23E0C3}" type="pres">
      <dgm:prSet presAssocID="{599235CE-C1F4-425E-9DD3-9BD87116F27C}" presName="linNode" presStyleCnt="0"/>
      <dgm:spPr/>
    </dgm:pt>
    <dgm:pt modelId="{8E58E0A8-8188-40D8-AA99-A94D66D7CD33}" type="pres">
      <dgm:prSet presAssocID="{599235CE-C1F4-425E-9DD3-9BD87116F27C}" presName="parentShp" presStyleLbl="node1" presStyleIdx="1" presStyleCnt="3" custScaleX="100000" custScaleY="80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0AD2F-069D-47A3-8C93-F288812DB2BA}" type="pres">
      <dgm:prSet presAssocID="{599235CE-C1F4-425E-9DD3-9BD87116F27C}" presName="childShp" presStyleLbl="bgAccFollowNode1" presStyleIdx="1" presStyleCnt="3" custScaleX="95195" custScaleY="72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9642D-AC0A-4E27-B76B-1CE00B12168B}" type="pres">
      <dgm:prSet presAssocID="{8E0796F3-0373-460B-BC78-D39BC7EBACBB}" presName="spacing" presStyleCnt="0"/>
      <dgm:spPr/>
    </dgm:pt>
    <dgm:pt modelId="{AA07D6EE-F407-49A6-A654-2E3C8C1268D0}" type="pres">
      <dgm:prSet presAssocID="{43196C20-F41F-497C-8615-8F197B141C35}" presName="linNode" presStyleCnt="0"/>
      <dgm:spPr/>
    </dgm:pt>
    <dgm:pt modelId="{0356F3D3-7B9A-4832-BC40-DBBF0A956E07}" type="pres">
      <dgm:prSet presAssocID="{43196C20-F41F-497C-8615-8F197B141C35}" presName="parentShp" presStyleLbl="node1" presStyleIdx="2" presStyleCnt="3" custScaleY="76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2A79A-8303-4B1D-BE14-AC1F0AB03791}" type="pres">
      <dgm:prSet presAssocID="{43196C20-F41F-497C-8615-8F197B141C35}" presName="childShp" presStyleLbl="bgAccFollowNode1" presStyleIdx="2" presStyleCnt="3" custScaleY="124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3027-8B1A-4A4D-8C18-B79C5919A9B3}" type="presOf" srcId="{2F5AFB85-A41B-44C8-8AAA-95750FE6D178}" destId="{7722A79A-8303-4B1D-BE14-AC1F0AB03791}" srcOrd="0" destOrd="1" presId="urn:microsoft.com/office/officeart/2005/8/layout/vList6"/>
    <dgm:cxn modelId="{9AA9C2B8-3F04-4835-9A43-7A950D4D650D}" type="presOf" srcId="{13E7A2A8-33E4-44D5-B23D-86D7D32AFC06}" destId="{7722A79A-8303-4B1D-BE14-AC1F0AB03791}" srcOrd="0" destOrd="3" presId="urn:microsoft.com/office/officeart/2005/8/layout/vList6"/>
    <dgm:cxn modelId="{3DD51A3B-247F-4335-891E-BD2125320B24}" srcId="{43196C20-F41F-497C-8615-8F197B141C35}" destId="{A3E650C5-6550-4251-92D1-B223C9A03CAE}" srcOrd="0" destOrd="0" parTransId="{1636DC87-D139-47E8-AB8A-A91F69111202}" sibTransId="{D66B7033-C654-44B6-A474-99CB3B54AF4F}"/>
    <dgm:cxn modelId="{CC8B89F8-B4DC-41D0-A9DC-A2AC84AE3DE9}" srcId="{D1BB0581-EDD1-4776-A927-910418255B31}" destId="{21174F2B-7CCD-4E1F-84E0-A5139ADC9252}" srcOrd="0" destOrd="0" parTransId="{5E936C74-F961-42CF-B0F6-E664B063B3CF}" sibTransId="{AB16DB93-38B9-4D46-9BE2-009538242682}"/>
    <dgm:cxn modelId="{2B1B2C22-A632-4A29-9CAF-51901F872BC2}" srcId="{43196C20-F41F-497C-8615-8F197B141C35}" destId="{588657C6-3EC5-4E68-9884-CDB6285CC684}" srcOrd="2" destOrd="0" parTransId="{0A0CC2F2-367B-49D6-B885-85F12E4294FE}" sibTransId="{C4B65741-9194-4A58-AA50-B4FFC03A3841}"/>
    <dgm:cxn modelId="{CDE5C9ED-BD8A-457E-9E11-974E9621E223}" type="presOf" srcId="{D1BB0581-EDD1-4776-A927-910418255B31}" destId="{ACF14855-6E3D-4DAD-8A27-705AFC35722D}" srcOrd="0" destOrd="0" presId="urn:microsoft.com/office/officeart/2005/8/layout/vList6"/>
    <dgm:cxn modelId="{7FC5ACDD-79E1-4B9C-B6D6-409AFC704C65}" srcId="{43196C20-F41F-497C-8615-8F197B141C35}" destId="{13E7A2A8-33E4-44D5-B23D-86D7D32AFC06}" srcOrd="3" destOrd="0" parTransId="{1710BAC2-A113-4A02-B823-057ED62CE4A4}" sibTransId="{AE023011-822F-405C-9B85-19FCE4507FFF}"/>
    <dgm:cxn modelId="{5AEE3CAD-8D74-4ADA-B3CF-0E3B8A0680F6}" type="presOf" srcId="{588657C6-3EC5-4E68-9884-CDB6285CC684}" destId="{7722A79A-8303-4B1D-BE14-AC1F0AB03791}" srcOrd="0" destOrd="2" presId="urn:microsoft.com/office/officeart/2005/8/layout/vList6"/>
    <dgm:cxn modelId="{87B4906C-FF3A-454F-9260-DA424B7036D6}" type="presOf" srcId="{A3E650C5-6550-4251-92D1-B223C9A03CAE}" destId="{7722A79A-8303-4B1D-BE14-AC1F0AB03791}" srcOrd="0" destOrd="0" presId="urn:microsoft.com/office/officeart/2005/8/layout/vList6"/>
    <dgm:cxn modelId="{0A9E1D83-3F94-4567-A460-460FD9AF85DE}" srcId="{43196C20-F41F-497C-8615-8F197B141C35}" destId="{2F5AFB85-A41B-44C8-8AAA-95750FE6D178}" srcOrd="1" destOrd="0" parTransId="{C6D1D0FD-7067-4E6B-9542-7B1A900A554A}" sibTransId="{7D128687-0D76-49E6-B827-003C0787F442}"/>
    <dgm:cxn modelId="{77DC6CAF-BF8A-4621-9243-F850B25B5170}" type="presOf" srcId="{21174F2B-7CCD-4E1F-84E0-A5139ADC9252}" destId="{A3C7ECA7-5740-4F4A-B3B4-3AC04218E7E1}" srcOrd="0" destOrd="0" presId="urn:microsoft.com/office/officeart/2005/8/layout/vList6"/>
    <dgm:cxn modelId="{F0402B13-14CB-41DE-979D-B2E0E82AA299}" type="presOf" srcId="{B8D0814C-ADF3-44C8-8716-90106CA39103}" destId="{C830AD2F-069D-47A3-8C93-F288812DB2BA}" srcOrd="0" destOrd="0" presId="urn:microsoft.com/office/officeart/2005/8/layout/vList6"/>
    <dgm:cxn modelId="{8DEAEECD-EBE9-41F1-8D6E-4A7AE472ECBF}" type="presOf" srcId="{43196C20-F41F-497C-8615-8F197B141C35}" destId="{0356F3D3-7B9A-4832-BC40-DBBF0A956E07}" srcOrd="0" destOrd="0" presId="urn:microsoft.com/office/officeart/2005/8/layout/vList6"/>
    <dgm:cxn modelId="{0891BF8E-DA92-4EBB-B7B9-EB574A91221A}" type="presOf" srcId="{74F41F4D-F944-4D76-B7A4-CFA6A12E4C90}" destId="{39C61F69-F2AA-4A80-8A67-4ABC5C7252F7}" srcOrd="0" destOrd="0" presId="urn:microsoft.com/office/officeart/2005/8/layout/vList6"/>
    <dgm:cxn modelId="{9EC2FA53-5DED-46C7-A825-77386FCFF2E2}" type="presOf" srcId="{599235CE-C1F4-425E-9DD3-9BD87116F27C}" destId="{8E58E0A8-8188-40D8-AA99-A94D66D7CD33}" srcOrd="0" destOrd="0" presId="urn:microsoft.com/office/officeart/2005/8/layout/vList6"/>
    <dgm:cxn modelId="{1C9878A2-1A71-42EA-8E48-D803D7606E9D}" srcId="{74F41F4D-F944-4D76-B7A4-CFA6A12E4C90}" destId="{D1BB0581-EDD1-4776-A927-910418255B31}" srcOrd="0" destOrd="0" parTransId="{9C1923B2-6627-451E-96ED-D5D9FA1B1B5A}" sibTransId="{A7262DDB-41FB-462D-AB40-2455DE3DB3E4}"/>
    <dgm:cxn modelId="{2B791A6C-E221-4058-838B-A60083433C26}" srcId="{74F41F4D-F944-4D76-B7A4-CFA6A12E4C90}" destId="{599235CE-C1F4-425E-9DD3-9BD87116F27C}" srcOrd="1" destOrd="0" parTransId="{3675F120-1DFF-426C-B4DF-0928F50F9EE8}" sibTransId="{8E0796F3-0373-460B-BC78-D39BC7EBACBB}"/>
    <dgm:cxn modelId="{1BF32BAB-8FEC-47AD-870C-636E6B1D15FE}" srcId="{74F41F4D-F944-4D76-B7A4-CFA6A12E4C90}" destId="{43196C20-F41F-497C-8615-8F197B141C35}" srcOrd="2" destOrd="0" parTransId="{15B5A940-CEC7-44DD-A4F7-A33BDE9E149F}" sibTransId="{3D61AF0C-B014-45E0-B64F-520EE278F182}"/>
    <dgm:cxn modelId="{50F37DB8-A036-4AB8-846C-CCBBE4E1D976}" srcId="{599235CE-C1F4-425E-9DD3-9BD87116F27C}" destId="{B8D0814C-ADF3-44C8-8716-90106CA39103}" srcOrd="0" destOrd="0" parTransId="{5DFE86F1-EEFA-4A9C-8D53-EB9C3B54A352}" sibTransId="{79A43925-DC77-45E7-9930-80A9EF6C852D}"/>
    <dgm:cxn modelId="{396E69CA-B297-473A-A569-8590E90A5ADF}" type="presParOf" srcId="{39C61F69-F2AA-4A80-8A67-4ABC5C7252F7}" destId="{F2F652EA-A621-48FF-8343-B322A315DE2C}" srcOrd="0" destOrd="0" presId="urn:microsoft.com/office/officeart/2005/8/layout/vList6"/>
    <dgm:cxn modelId="{A3F2A03C-D2EF-4AC7-A375-3E161D6E73C9}" type="presParOf" srcId="{F2F652EA-A621-48FF-8343-B322A315DE2C}" destId="{ACF14855-6E3D-4DAD-8A27-705AFC35722D}" srcOrd="0" destOrd="0" presId="urn:microsoft.com/office/officeart/2005/8/layout/vList6"/>
    <dgm:cxn modelId="{0F7B41DB-4086-4EDD-8157-B42B2AE58137}" type="presParOf" srcId="{F2F652EA-A621-48FF-8343-B322A315DE2C}" destId="{A3C7ECA7-5740-4F4A-B3B4-3AC04218E7E1}" srcOrd="1" destOrd="0" presId="urn:microsoft.com/office/officeart/2005/8/layout/vList6"/>
    <dgm:cxn modelId="{B55EB274-5A8E-40FA-A8B3-DEE54605AB87}" type="presParOf" srcId="{39C61F69-F2AA-4A80-8A67-4ABC5C7252F7}" destId="{EE5FDAA2-0E39-412E-BCDC-9C83B49CEEDD}" srcOrd="1" destOrd="0" presId="urn:microsoft.com/office/officeart/2005/8/layout/vList6"/>
    <dgm:cxn modelId="{4DF31772-0A33-416B-937B-F68F4D47B196}" type="presParOf" srcId="{39C61F69-F2AA-4A80-8A67-4ABC5C7252F7}" destId="{5304A107-CA37-4A53-B0E7-A7D02D23E0C3}" srcOrd="2" destOrd="0" presId="urn:microsoft.com/office/officeart/2005/8/layout/vList6"/>
    <dgm:cxn modelId="{9E8BD0EA-9EAD-4E62-ADBF-C69E917A2108}" type="presParOf" srcId="{5304A107-CA37-4A53-B0E7-A7D02D23E0C3}" destId="{8E58E0A8-8188-40D8-AA99-A94D66D7CD33}" srcOrd="0" destOrd="0" presId="urn:microsoft.com/office/officeart/2005/8/layout/vList6"/>
    <dgm:cxn modelId="{31FDC556-1B62-41EC-8D52-6DB2FBE4EAA5}" type="presParOf" srcId="{5304A107-CA37-4A53-B0E7-A7D02D23E0C3}" destId="{C830AD2F-069D-47A3-8C93-F288812DB2BA}" srcOrd="1" destOrd="0" presId="urn:microsoft.com/office/officeart/2005/8/layout/vList6"/>
    <dgm:cxn modelId="{A5F32460-1382-4B07-8D1E-C20D76BB22C8}" type="presParOf" srcId="{39C61F69-F2AA-4A80-8A67-4ABC5C7252F7}" destId="{FA19642D-AC0A-4E27-B76B-1CE00B12168B}" srcOrd="3" destOrd="0" presId="urn:microsoft.com/office/officeart/2005/8/layout/vList6"/>
    <dgm:cxn modelId="{E1AA0CF3-7A50-4362-B71C-E40F7FAFB103}" type="presParOf" srcId="{39C61F69-F2AA-4A80-8A67-4ABC5C7252F7}" destId="{AA07D6EE-F407-49A6-A654-2E3C8C1268D0}" srcOrd="4" destOrd="0" presId="urn:microsoft.com/office/officeart/2005/8/layout/vList6"/>
    <dgm:cxn modelId="{9112AA3C-6D2D-4064-80FB-A8190247C149}" type="presParOf" srcId="{AA07D6EE-F407-49A6-A654-2E3C8C1268D0}" destId="{0356F3D3-7B9A-4832-BC40-DBBF0A956E07}" srcOrd="0" destOrd="0" presId="urn:microsoft.com/office/officeart/2005/8/layout/vList6"/>
    <dgm:cxn modelId="{909C7C35-9D2E-4D36-81E7-B5487F29C12B}" type="presParOf" srcId="{AA07D6EE-F407-49A6-A654-2E3C8C1268D0}" destId="{7722A79A-8303-4B1D-BE14-AC1F0AB037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7ECA7-5740-4F4A-B3B4-3AC04218E7E1}">
      <dsp:nvSpPr>
        <dsp:cNvPr id="0" name=""/>
        <dsp:cNvSpPr/>
      </dsp:nvSpPr>
      <dsp:spPr>
        <a:xfrm>
          <a:off x="3525697" y="3758"/>
          <a:ext cx="4931196" cy="19393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Разработка программы методического сопровождения педагогов, способствующего эффективному взаимодействию ДОУ с семьями воспитанников. </a:t>
          </a:r>
          <a:endParaRPr lang="ru-RU" sz="20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5697" y="3758"/>
        <a:ext cx="4931196" cy="1939379"/>
      </dsp:txXfrm>
    </dsp:sp>
    <dsp:sp modelId="{ACF14855-6E3D-4DAD-8A27-705AFC35722D}">
      <dsp:nvSpPr>
        <dsp:cNvPr id="0" name=""/>
        <dsp:cNvSpPr/>
      </dsp:nvSpPr>
      <dsp:spPr>
        <a:xfrm>
          <a:off x="1305" y="148630"/>
          <a:ext cx="3524392" cy="16496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Подготовительная часть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5" y="148630"/>
        <a:ext cx="3524392" cy="1649636"/>
      </dsp:txXfrm>
    </dsp:sp>
    <dsp:sp modelId="{C830AD2F-069D-47A3-8C93-F288812DB2BA}">
      <dsp:nvSpPr>
        <dsp:cNvPr id="0" name=""/>
        <dsp:cNvSpPr/>
      </dsp:nvSpPr>
      <dsp:spPr>
        <a:xfrm>
          <a:off x="3505204" y="2219528"/>
          <a:ext cx="4831070" cy="1405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Организация процесса повышения профессиональной компетентности педагогов ДОУ.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>
        <a:off x="3505204" y="2219528"/>
        <a:ext cx="4831070" cy="1405293"/>
      </dsp:txXfrm>
    </dsp:sp>
    <dsp:sp modelId="{8E58E0A8-8188-40D8-AA99-A94D66D7CD33}">
      <dsp:nvSpPr>
        <dsp:cNvPr id="0" name=""/>
        <dsp:cNvSpPr/>
      </dsp:nvSpPr>
      <dsp:spPr>
        <a:xfrm>
          <a:off x="121924" y="2137076"/>
          <a:ext cx="3383280" cy="1570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 eaLnBrk="1" latinLnBrk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Практическая</a:t>
          </a:r>
        </a:p>
        <a:p>
          <a:pPr lvl="0" algn="ctr" defTabSz="1422400" eaLnBrk="1" latinLnBrk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часть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21924" y="2137076"/>
        <a:ext cx="3383280" cy="1570199"/>
      </dsp:txXfrm>
    </dsp:sp>
    <dsp:sp modelId="{7722A79A-8303-4B1D-BE14-AC1F0AB03791}">
      <dsp:nvSpPr>
        <dsp:cNvPr id="0" name=""/>
        <dsp:cNvSpPr/>
      </dsp:nvSpPr>
      <dsp:spPr>
        <a:xfrm>
          <a:off x="3384105" y="3901213"/>
          <a:ext cx="5069964" cy="24196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Ведение бортового журнала</a:t>
          </a:r>
          <a:endParaRPr lang="ru-RU" sz="20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20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Сбор и анализ статистических данных</a:t>
          </a:r>
          <a:endParaRPr lang="ru-RU" sz="20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Подведение итогов   этапов реализации</a:t>
          </a:r>
          <a:endParaRPr lang="ru-RU" sz="20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84105" y="3901213"/>
        <a:ext cx="5069964" cy="2419627"/>
      </dsp:txXfrm>
    </dsp:sp>
    <dsp:sp modelId="{0356F3D3-7B9A-4832-BC40-DBBF0A956E07}">
      <dsp:nvSpPr>
        <dsp:cNvPr id="0" name=""/>
        <dsp:cNvSpPr/>
      </dsp:nvSpPr>
      <dsp:spPr>
        <a:xfrm>
          <a:off x="4129" y="4365646"/>
          <a:ext cx="3379976" cy="14907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Аналитическая часть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9" y="4365646"/>
        <a:ext cx="3379976" cy="1490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детский сад №1 «Красная шапочка» комбинированного вида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64886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mbdou1@yandex.ru  8(39136)2-35-31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8956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55B05"/>
              </a:solidFill>
              <a:latin typeface="Constantia" pitchFamily="18" charset="0"/>
              <a:ea typeface="DejaVu Sans" pitchFamily="34" charset="0"/>
              <a:cs typeface="Aharoni" pitchFamily="2" charset="-79"/>
            </a:endParaRPr>
          </a:p>
          <a:p>
            <a:pPr algn="ctr"/>
            <a:endParaRPr lang="ru-RU" sz="3600" b="1" dirty="0" smtClean="0">
              <a:solidFill>
                <a:srgbClr val="055B05"/>
              </a:solidFill>
              <a:latin typeface="Constantia" pitchFamily="18" charset="0"/>
              <a:ea typeface="DejaVu Sans" pitchFamily="34" charset="0"/>
              <a:cs typeface="Aharoni" pitchFamily="2" charset="-79"/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  <a:latin typeface="Constantia" pitchFamily="18" charset="0"/>
              <a:ea typeface="DejaVu Sans" pitchFamily="34" charset="0"/>
              <a:cs typeface="Aharoni" pitchFamily="2" charset="-79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1219200"/>
            <a:ext cx="8458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етодическая районная площадка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КомпАсс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«Повышение профессиональной компетентности педагогов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 взаимодействию 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сотрудничеству с семьей»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7030A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МБДОУ № 1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Обирина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Л.П.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00200" y="457201"/>
            <a:ext cx="7543800" cy="1142999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Практикум общения педагогов с родителями: открытые мероприятия.</a:t>
            </a:r>
            <a: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8305800" cy="259080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 Black" pitchFamily="34" charset="0"/>
              </a:rPr>
              <a:t>Родительское собрание 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Arial Black" pitchFamily="34" charset="0"/>
              </a:rPr>
              <a:t> в  младшей группе «Бабочки».</a:t>
            </a:r>
          </a:p>
          <a:p>
            <a:pPr algn="l"/>
            <a:r>
              <a:rPr lang="ru-RU" sz="9600" b="1" dirty="0" smtClean="0">
                <a:solidFill>
                  <a:srgbClr val="C00000"/>
                </a:solidFill>
                <a:latin typeface="Arial Black" pitchFamily="34" charset="0"/>
              </a:rPr>
              <a:t>Тема собрания:  </a:t>
            </a:r>
          </a:p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«Как мы знаем своего ребёнка»</a:t>
            </a:r>
            <a:endParaRPr lang="ru-RU" sz="96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9600" b="1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9600" dirty="0" smtClean="0">
                <a:solidFill>
                  <a:srgbClr val="7030A0"/>
                </a:solidFill>
                <a:latin typeface="Arial Black" pitchFamily="34" charset="0"/>
              </a:rPr>
              <a:t>повышение педагогической культуры родителей в вопросе воспитания детей.</a:t>
            </a:r>
          </a:p>
          <a:p>
            <a:endParaRPr lang="ru-RU" dirty="0"/>
          </a:p>
        </p:txBody>
      </p:sp>
      <p:pic>
        <p:nvPicPr>
          <p:cNvPr id="6146" name="Picture 2" descr="F:\МЕТОД. ПЛОЩАДКА   2019 -2020\6 февраля 2020 группа Бабочки\Обьявление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805" y="4495800"/>
            <a:ext cx="2644195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09600" y="5334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Мастер- класс для 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Вторая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младшая группа «Солнышко»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«Игра с ребенком»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r>
              <a:rPr lang="ru-RU" sz="2400" dirty="0" smtClean="0"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знакомство родителей с игрой детей,  как о ведущем виде деятельности в дошкольном возрасте.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2438400" cy="19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91072"/>
            <a:ext cx="2438400" cy="19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9149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035600"/>
            <a:ext cx="2590800" cy="18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514600"/>
            <a:ext cx="2133600" cy="19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2819400"/>
            <a:ext cx="2743200" cy="199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28600"/>
            <a:ext cx="89916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Семейный клуб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Семь+Я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«Готовность ребёнка к школе»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Родительское собрание (к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руглый стол)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подготовительной к школе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группе «Ромашки»,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Лесовички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Тема: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«Ребёнок и родители на пороге школы».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50246"/>
            <a:ext cx="2819400" cy="20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4854264"/>
            <a:ext cx="3276600" cy="200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590800"/>
            <a:ext cx="2962275" cy="21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531032"/>
            <a:ext cx="2286000" cy="232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2743200" cy="20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47718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209800"/>
            <a:ext cx="2729791" cy="171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209800"/>
            <a:ext cx="27432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52400"/>
            <a:ext cx="3429000" cy="182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648200"/>
            <a:ext cx="4648200" cy="178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419600"/>
            <a:ext cx="2514600" cy="21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62000" y="0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Познавательный п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роект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«Занимательная математика»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старшая группа «Капельки»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12192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 проекта: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у детей старшего дошкольного возраста через занимательный материал в организованной и самостоятельной деятельности детей. 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2895600" cy="181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419600"/>
            <a:ext cx="20336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3276600" cy="17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286000"/>
            <a:ext cx="2209800" cy="180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267200"/>
            <a:ext cx="2438400" cy="236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514600"/>
            <a:ext cx="2971800" cy="1711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609600"/>
            <a:ext cx="838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Родительское собрание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                    в средней группе «Радуга»</a:t>
            </a:r>
          </a:p>
          <a:p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Тема: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«Игра,  как важнейшее средство </a:t>
            </a:r>
            <a:r>
              <a:rPr lang="ru-RU" sz="2400" dirty="0" err="1" smtClean="0">
                <a:solidFill>
                  <a:srgbClr val="7030A0"/>
                </a:solidFill>
                <a:latin typeface="Arial Black" pitchFamily="34" charset="0"/>
              </a:rPr>
              <a:t>воспитательно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- образовательной  работы с детьми в саду и дома»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Цель: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повышение компетентности родителей в вопросах воспитательно-образовательной работы.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962400"/>
            <a:ext cx="3276600" cy="207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2895600" cy="23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495800"/>
            <a:ext cx="22288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6400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Бортовой журнал: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Мнение. «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Интересно, четко организованно, последовательно, качественно»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«На семинаре много полезной информации»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Коментарии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«Хороший опыт преподнесения информации»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«Со стороны стало видно, что появляется интерес»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Вопросы. «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Планируете ли вы применять полученные знания на практике?»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Отзывы родителей:</a:t>
            </a:r>
          </a:p>
          <a:p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0"/>
            <a:ext cx="1752600" cy="297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590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Franklin Gothic Heavy" pitchFamily="34" charset="0"/>
              </a:rPr>
              <a:t>Продолжение следует…</a:t>
            </a:r>
            <a:endParaRPr lang="ru-RU" sz="40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1 этап методического сопровождения педагогов в процессе взаимодействия с семьями воспитанников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компетентности педагогов ДОУ в процессе взаимодействия с семьями воспитанников.</a:t>
            </a:r>
            <a:endParaRPr lang="ru-RU" sz="1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программу методического сопровождения педагогов по эффективному взаимодействию дошкольного учреждения с семьями воспитанников.</a:t>
            </a:r>
            <a:endParaRPr lang="ru-RU" sz="1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Реализовать  мероприятия программы.</a:t>
            </a:r>
            <a:endParaRPr lang="ru-RU" sz="1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педагогов района с итогами реализации программы первого этапа.</a:t>
            </a:r>
            <a:endParaRPr lang="ru-RU" sz="1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Участники: </a:t>
            </a:r>
            <a:endParaRPr lang="ru-RU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работники: воспитатели и специалисты МБДОУ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№1 «Красная шапочка» и детских садов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Курагинского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района;</a:t>
            </a:r>
            <a:endParaRPr lang="ru-RU" sz="1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Семьи воспитанников детских садов.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304800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753600" cy="7315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52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55B05"/>
                </a:solidFill>
                <a:latin typeface="Constantia" pitchFamily="18" charset="0"/>
                <a:ea typeface="DejaVu Sans" pitchFamily="34" charset="0"/>
                <a:cs typeface="Aharoni" pitchFamily="2" charset="-79"/>
              </a:rPr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ru-RU" sz="3200" dirty="0" smtClean="0">
              <a:solidFill>
                <a:srgbClr val="C00000"/>
              </a:solidFill>
              <a:latin typeface="Arial Black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5334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  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2133600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55B05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37338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55B0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3800" y="5334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 lvl="0" indent="449263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Шарюкова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А.М.</a:t>
            </a:r>
            <a:endParaRPr lang="ru-RU" b="1" dirty="0" smtClean="0">
              <a:solidFill>
                <a:srgbClr val="055B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1462087" cy="185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90800"/>
            <a:ext cx="1447800" cy="189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057400"/>
            <a:ext cx="1676400" cy="18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2" descr="C:\Users\User\Pictures\Saved Pictures\IMG_2355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>
          <a:xfrm>
            <a:off x="4267200" y="3048000"/>
            <a:ext cx="1343891" cy="2111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514600" y="3276600"/>
            <a:ext cx="1538310" cy="2127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981200" y="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Подготовительная часть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27432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группа: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5800" y="609601"/>
            <a:ext cx="7620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положения методической площадки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 по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воспитательно-образовательной работе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Солоницына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С.В. </a:t>
            </a:r>
          </a:p>
          <a:p>
            <a:endParaRPr lang="ru-RU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0" y="1752600"/>
            <a:ext cx="20641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Бармашова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" y="58674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Воспитатель: </a:t>
            </a:r>
          </a:p>
          <a:p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Бармашова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Т.И.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09800" y="5562600"/>
            <a:ext cx="2131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Учитель-логопед: </a:t>
            </a:r>
          </a:p>
          <a:p>
            <a:pPr lvl="0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Решетникова Л.С.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67400" y="46482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Воспитатель: </a:t>
            </a:r>
          </a:p>
          <a:p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Обирина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Л.П.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467600" y="4038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Воспитатель: </a:t>
            </a:r>
          </a:p>
          <a:p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Емельская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Н.Ю.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Практическая часть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609600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Школа Успешного Педагога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(ШУП)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Курс для воспитателей и специалистов </a:t>
            </a:r>
            <a:endParaRPr lang="ru-RU" sz="2400" b="1" dirty="0" smtClean="0">
              <a:solidFill>
                <a:srgbClr val="7030A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Тема:</a:t>
            </a:r>
          </a:p>
          <a:p>
            <a:pPr lvl="0" algn="ctr" eaLnBrk="0" hangingPunct="0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«Формирование у педагогов осознанного отношения к организации общения с семьей».</a:t>
            </a:r>
            <a:endParaRPr lang="ru-RU" sz="2400" b="1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436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Педагог-психолог:</a:t>
            </a:r>
          </a:p>
          <a:p>
            <a:pPr lvl="0" indent="449263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Arial Black" pitchFamily="34" charset="0"/>
              </a:rPr>
              <a:t>Шарюкова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 А.М.</a:t>
            </a:r>
            <a:endParaRPr lang="ru-RU" i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 descr="C:\Users\User\Pictures\Saved Pictures\IMG_235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838200" y="3048000"/>
            <a:ext cx="1828800" cy="287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4" descr="IMG_8419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971800" y="3352800"/>
            <a:ext cx="3505200" cy="258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048000"/>
            <a:ext cx="2133600" cy="315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-685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581400"/>
            <a:ext cx="2209800" cy="305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1066800"/>
            <a:ext cx="815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0" y="381000"/>
            <a:ext cx="84582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Тема: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Особенности развития детей раннего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младшего дошкольного возраста.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Организация работы в группах для детей с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ТНР, с ОНР.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Работа с детьми с ЗПР в детском саду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Организация сопровождения ребёнка с ОВЗ в ДОУ в соответствие рекомендаций ФГОС 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7030A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621166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Учитель-логопед      Решетникова Л.С.</a:t>
            </a:r>
          </a:p>
        </p:txBody>
      </p:sp>
      <p:pic>
        <p:nvPicPr>
          <p:cNvPr id="12" name="Picture 19" descr="IMG_8739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352800" y="3657600"/>
            <a:ext cx="3276600" cy="257658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3657600"/>
            <a:ext cx="2447925" cy="291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55B05"/>
                </a:solidFill>
                <a:latin typeface="Constantia" pitchFamily="18" charset="0"/>
                <a:ea typeface="DejaVu Sans" pitchFamily="34" charset="0"/>
                <a:cs typeface="Aharoni" pitchFamily="2" charset="-79"/>
              </a:rPr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DejaVu Sans" pitchFamily="34" charset="0"/>
              </a:rPr>
              <a:t>Круглые столы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DejaVu Sans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5334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Занятие I.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25.09.2019 г. </a:t>
            </a:r>
          </a:p>
          <a:p>
            <a:pPr lvl="0" eaLnBrk="0" hangingPunct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Тема: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«ФГОС. Проблема защиты прав детей в семье, причины нарушений прав ребенка и с характером данных нарушений. Формы общения педагога с родителями в дошкольном образовательном учреждении».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2133600"/>
            <a:ext cx="7772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 в условиях введения федерального государственного образовательного стандарта дошкольного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Заместитель заведующего по воспитательно-образовательной работе: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Солоницына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С.В.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55B05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37338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педагогов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Формы общения педагога с родителями в ДОУ.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Воспитатель: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Бармашова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Т.И.,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55B0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4734342"/>
            <a:ext cx="708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Проблемы защиты прав детей в семье.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 ДОУ по профилактике и реабилитации семей и детей «группы риска».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Учитель-логопед: Решетникова Л.С. </a:t>
            </a:r>
          </a:p>
          <a:p>
            <a:endParaRPr lang="ru-RU" b="1" dirty="0" smtClean="0">
              <a:solidFill>
                <a:srgbClr val="055B05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b="1" dirty="0" smtClean="0">
              <a:solidFill>
                <a:srgbClr val="055B05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Aharoni" pitchFamily="2" charset="-79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3048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Занятие II.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30.10.2019 г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Тема: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«Современные концепции и перспективы совместной деятельности детского сада и семьи в России и за рубежом».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5780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 Воспитатель: Печенкина Т.И.</a:t>
            </a:r>
          </a:p>
        </p:txBody>
      </p:sp>
      <p:pic>
        <p:nvPicPr>
          <p:cNvPr id="6" name="Рисунок 5" descr="C:\Users\user\Desktop\для презентации\20191030_1403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2286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 descr="C:\Users\user\Desktop\для презентации\20191030_1405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8382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8" name="Рисунок 7" descr="C:\Users\user\Desktop\для презентации\20191030_1410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386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1371600"/>
            <a:ext cx="6705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/>
              </a:rPr>
              <a:t>Презентация   Лекция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Constantia"/>
              </a:rPr>
              <a:t>Тема: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«Система дошкольного воспитания за рубежом»</a:t>
            </a: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Воспитатель: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Емельская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 Н.Ю.</a:t>
            </a:r>
            <a:endParaRPr lang="ru-RU" sz="2000" b="1" dirty="0" smtClean="0">
              <a:solidFill>
                <a:srgbClr val="FF0000"/>
              </a:solidFill>
              <a:latin typeface="Constantia"/>
            </a:endParaRPr>
          </a:p>
          <a:p>
            <a:pPr lvl="0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Лекция   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«Система воспитания в России»</a:t>
            </a: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О.И.</a:t>
            </a:r>
          </a:p>
          <a:p>
            <a:pPr lvl="0"/>
            <a:endParaRPr lang="ru-RU" sz="2000" b="1" dirty="0" smtClean="0">
              <a:solidFill>
                <a:srgbClr val="055B0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solidFill>
                <a:srgbClr val="FF0000"/>
              </a:solidFill>
              <a:latin typeface="Constantia"/>
            </a:endParaRPr>
          </a:p>
          <a:p>
            <a:pPr lvl="0"/>
            <a:endParaRPr lang="ru-RU" sz="2400" b="1" dirty="0" smtClean="0">
              <a:solidFill>
                <a:srgbClr val="FF0000"/>
              </a:solidFill>
              <a:latin typeface="Constantia"/>
            </a:endParaRPr>
          </a:p>
          <a:p>
            <a:pPr lvl="0"/>
            <a:endParaRPr lang="ru-RU" sz="2400" b="1" dirty="0" smtClean="0">
              <a:solidFill>
                <a:srgbClr val="FF0000"/>
              </a:solidFill>
              <a:latin typeface="Constantia"/>
            </a:endParaRPr>
          </a:p>
          <a:p>
            <a:pPr lvl="0"/>
            <a:endParaRPr lang="ru-RU" sz="2400" b="1" dirty="0" smtClean="0">
              <a:solidFill>
                <a:srgbClr val="FF0000"/>
              </a:solidFill>
              <a:latin typeface="Constantia"/>
            </a:endParaRPr>
          </a:p>
          <a:p>
            <a:pPr lvl="0"/>
            <a:endParaRPr lang="ru-RU" b="1" dirty="0" smtClean="0">
              <a:solidFill>
                <a:srgbClr val="055B05"/>
              </a:solidFill>
              <a:latin typeface="Constantia"/>
            </a:endParaRPr>
          </a:p>
          <a:p>
            <a:pPr lvl="0"/>
            <a:endParaRPr lang="ru-RU" b="1" dirty="0">
              <a:solidFill>
                <a:srgbClr val="055B05"/>
              </a:solidFill>
              <a:latin typeface="Constant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5029200"/>
            <a:ext cx="4343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40386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55B05"/>
              </a:solidFill>
              <a:ea typeface="Times New Roman" pitchFamily="18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55B05"/>
              </a:solidFill>
              <a:ea typeface="Times New Roman" pitchFamily="18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55B05"/>
              </a:solidFill>
              <a:ea typeface="Times New Roman" pitchFamily="18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55B05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3962400"/>
            <a:ext cx="3528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9530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2464660" y="3613666"/>
            <a:ext cx="735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4196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8006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воспитать ребёнка по системе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селф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мейд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228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Занятие III.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27.11.2019 г.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Тема: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«Специфика и значение семьи в развитии личности дошкольника».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47800"/>
            <a:ext cx="6324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Семья, ее основные функции.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Роль семьи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становлении личности ребенка дошкольного возраста.</a:t>
            </a:r>
            <a:r>
              <a:rPr lang="ru-RU" sz="2000" b="1" dirty="0" smtClean="0">
                <a:solidFill>
                  <a:srgbClr val="055B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55B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Воспитатель: Долматова О.И.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Типология семьи.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Стиль семейного воспитания.</a:t>
            </a:r>
            <a:r>
              <a:rPr lang="ru-RU" sz="2000" b="1" dirty="0" smtClean="0">
                <a:solidFill>
                  <a:srgbClr val="055B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55B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Воспитатель: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Обирина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Л.П.</a:t>
            </a:r>
            <a:endParaRPr lang="ru-RU" sz="2000" b="1" dirty="0" smtClean="0">
              <a:solidFill>
                <a:srgbClr val="055B0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rgbClr val="055B0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55B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Трудности при воспитании в семье.</a:t>
            </a:r>
            <a:r>
              <a:rPr lang="ru-RU" sz="2000" b="1" dirty="0" smtClean="0">
                <a:solidFill>
                  <a:srgbClr val="055B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55B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Воспитатель: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Фильченко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С.В.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ru-RU" sz="2000" b="1" dirty="0" smtClean="0">
                <a:solidFill>
                  <a:srgbClr val="055B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55B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55B05"/>
                </a:solidFill>
              </a:rPr>
              <a:t/>
            </a:r>
            <a:br>
              <a:rPr lang="ru-RU" b="1" dirty="0" smtClean="0">
                <a:solidFill>
                  <a:srgbClr val="055B05"/>
                </a:solidFill>
              </a:rPr>
            </a:br>
            <a:r>
              <a:rPr lang="ru-RU" b="1" dirty="0" smtClean="0">
                <a:solidFill>
                  <a:srgbClr val="055B05"/>
                </a:solidFill>
              </a:rPr>
              <a:t> </a:t>
            </a:r>
            <a:endParaRPr lang="ru-RU" dirty="0"/>
          </a:p>
        </p:txBody>
      </p:sp>
      <p:pic>
        <p:nvPicPr>
          <p:cNvPr id="6" name="Рисунок 5" descr="C:\Users\user\Desktop\для презентации\20191127_1308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для презентации\20191127_131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user\Desktop\для презентации\20191127_1343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53137" y="4157663"/>
            <a:ext cx="237172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748</Words>
  <Application>Microsoft Office PowerPoint</Application>
  <PresentationFormat>Экран (4:3)</PresentationFormat>
  <Paragraphs>167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Практикум общения педагогов с родителями: открытые мероприятия.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009</cp:lastModifiedBy>
  <cp:revision>83</cp:revision>
  <dcterms:created xsi:type="dcterms:W3CDTF">2020-03-31T04:46:04Z</dcterms:created>
  <dcterms:modified xsi:type="dcterms:W3CDTF">2006-12-31T19:54:50Z</dcterms:modified>
</cp:coreProperties>
</file>